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
  </p:notesMasterIdLst>
  <p:sldIdLst>
    <p:sldId id="256" r:id="rId2"/>
    <p:sldId id="260" r:id="rId3"/>
    <p:sldId id="257" r:id="rId4"/>
    <p:sldId id="258" r:id="rId5"/>
    <p:sldId id="25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it-IT" dirty="0" smtClean="0">
                <a:solidFill>
                  <a:srgbClr val="C00000"/>
                </a:solidFill>
              </a:rPr>
              <a:t>Ticket</a:t>
            </a:r>
            <a:r>
              <a:rPr lang="it-IT" dirty="0" smtClean="0"/>
              <a:t> </a:t>
            </a:r>
            <a:r>
              <a:rPr lang="it-IT" dirty="0" smtClean="0">
                <a:solidFill>
                  <a:srgbClr val="C00000"/>
                </a:solidFill>
              </a:rPr>
              <a:t>sagra</a:t>
            </a:r>
            <a:endParaRPr lang="it-IT" dirty="0">
              <a:solidFill>
                <a:srgbClr val="C00000"/>
              </a:solidFill>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9.8447279367103416E-2"/>
          <c:y val="0.16688009169697374"/>
          <c:w val="0.84345118551890452"/>
          <c:h val="0.67115963442363324"/>
        </c:manualLayout>
      </c:layout>
      <c:barChart>
        <c:barDir val="col"/>
        <c:grouping val="clustered"/>
        <c:varyColors val="0"/>
        <c:ser>
          <c:idx val="0"/>
          <c:order val="0"/>
          <c:tx>
            <c:strRef>
              <c:f>Foglio1!$B$1</c:f>
              <c:strCache>
                <c:ptCount val="1"/>
                <c:pt idx="0">
                  <c:v>Serie 1</c:v>
                </c:pt>
              </c:strCache>
            </c:strRef>
          </c:tx>
          <c:spPr>
            <a:solidFill>
              <a:schemeClr val="accent3">
                <a:shade val="65000"/>
              </a:schemeClr>
            </a:solidFill>
            <a:ln>
              <a:noFill/>
            </a:ln>
            <a:effectLst/>
          </c:spPr>
          <c:invertIfNegative val="0"/>
          <c:cat>
            <c:numRef>
              <c:f>Foglio1!$A$2:$A$6</c:f>
              <c:numCache>
                <c:formatCode>General</c:formatCode>
                <c:ptCount val="5"/>
                <c:pt idx="0">
                  <c:v>2014</c:v>
                </c:pt>
                <c:pt idx="1">
                  <c:v>2015</c:v>
                </c:pt>
                <c:pt idx="2">
                  <c:v>2016</c:v>
                </c:pt>
                <c:pt idx="3">
                  <c:v>2017</c:v>
                </c:pt>
                <c:pt idx="4">
                  <c:v>2018</c:v>
                </c:pt>
              </c:numCache>
            </c:numRef>
          </c:cat>
          <c:val>
            <c:numRef>
              <c:f>Foglio1!$B$2:$B$6</c:f>
              <c:numCache>
                <c:formatCode>General</c:formatCode>
                <c:ptCount val="5"/>
                <c:pt idx="0">
                  <c:v>500</c:v>
                </c:pt>
                <c:pt idx="1">
                  <c:v>700</c:v>
                </c:pt>
                <c:pt idx="2">
                  <c:v>600</c:v>
                </c:pt>
                <c:pt idx="3">
                  <c:v>700</c:v>
                </c:pt>
                <c:pt idx="4">
                  <c:v>650</c:v>
                </c:pt>
              </c:numCache>
            </c:numRef>
          </c:val>
          <c:extLst>
            <c:ext xmlns:c16="http://schemas.microsoft.com/office/drawing/2014/chart" uri="{C3380CC4-5D6E-409C-BE32-E72D297353CC}">
              <c16:uniqueId val="{00000000-6F4D-4E1E-AB8E-A96D0A5DACD1}"/>
            </c:ext>
          </c:extLst>
        </c:ser>
        <c:ser>
          <c:idx val="1"/>
          <c:order val="1"/>
          <c:tx>
            <c:strRef>
              <c:f>Foglio1!$C$1</c:f>
              <c:strCache>
                <c:ptCount val="1"/>
                <c:pt idx="0">
                  <c:v>Serie 2</c:v>
                </c:pt>
              </c:strCache>
            </c:strRef>
          </c:tx>
          <c:spPr>
            <a:solidFill>
              <a:schemeClr val="accent3"/>
            </a:solidFill>
            <a:ln>
              <a:noFill/>
            </a:ln>
            <a:effectLst/>
          </c:spPr>
          <c:invertIfNegative val="0"/>
          <c:cat>
            <c:numRef>
              <c:f>Foglio1!$A$2:$A$6</c:f>
              <c:numCache>
                <c:formatCode>General</c:formatCode>
                <c:ptCount val="5"/>
                <c:pt idx="0">
                  <c:v>2014</c:v>
                </c:pt>
                <c:pt idx="1">
                  <c:v>2015</c:v>
                </c:pt>
                <c:pt idx="2">
                  <c:v>2016</c:v>
                </c:pt>
                <c:pt idx="3">
                  <c:v>2017</c:v>
                </c:pt>
                <c:pt idx="4">
                  <c:v>2018</c:v>
                </c:pt>
              </c:numCache>
            </c:numRef>
          </c:cat>
          <c:val>
            <c:numRef>
              <c:f>Foglio1!$C$2:$C$6</c:f>
              <c:numCache>
                <c:formatCode>General</c:formatCode>
                <c:ptCount val="5"/>
                <c:pt idx="0">
                  <c:v>0</c:v>
                </c:pt>
                <c:pt idx="1">
                  <c:v>0</c:v>
                </c:pt>
                <c:pt idx="2">
                  <c:v>0</c:v>
                </c:pt>
                <c:pt idx="3">
                  <c:v>0</c:v>
                </c:pt>
              </c:numCache>
            </c:numRef>
          </c:val>
          <c:extLst>
            <c:ext xmlns:c16="http://schemas.microsoft.com/office/drawing/2014/chart" uri="{C3380CC4-5D6E-409C-BE32-E72D297353CC}">
              <c16:uniqueId val="{00000001-6F4D-4E1E-AB8E-A96D0A5DACD1}"/>
            </c:ext>
          </c:extLst>
        </c:ser>
        <c:ser>
          <c:idx val="2"/>
          <c:order val="2"/>
          <c:tx>
            <c:strRef>
              <c:f>Foglio1!$D$1</c:f>
              <c:strCache>
                <c:ptCount val="1"/>
                <c:pt idx="0">
                  <c:v>Serie 3</c:v>
                </c:pt>
              </c:strCache>
            </c:strRef>
          </c:tx>
          <c:spPr>
            <a:solidFill>
              <a:schemeClr val="accent3">
                <a:tint val="65000"/>
              </a:schemeClr>
            </a:solidFill>
            <a:ln>
              <a:noFill/>
            </a:ln>
            <a:effectLst/>
          </c:spPr>
          <c:invertIfNegative val="0"/>
          <c:cat>
            <c:numRef>
              <c:f>Foglio1!$A$2:$A$6</c:f>
              <c:numCache>
                <c:formatCode>General</c:formatCode>
                <c:ptCount val="5"/>
                <c:pt idx="0">
                  <c:v>2014</c:v>
                </c:pt>
                <c:pt idx="1">
                  <c:v>2015</c:v>
                </c:pt>
                <c:pt idx="2">
                  <c:v>2016</c:v>
                </c:pt>
                <c:pt idx="3">
                  <c:v>2017</c:v>
                </c:pt>
                <c:pt idx="4">
                  <c:v>2018</c:v>
                </c:pt>
              </c:numCache>
            </c:numRef>
          </c:cat>
          <c:val>
            <c:numRef>
              <c:f>Foglio1!$D$2:$D$6</c:f>
              <c:numCache>
                <c:formatCode>General</c:formatCode>
                <c:ptCount val="5"/>
                <c:pt idx="0">
                  <c:v>0</c:v>
                </c:pt>
                <c:pt idx="1">
                  <c:v>0</c:v>
                </c:pt>
                <c:pt idx="2">
                  <c:v>0</c:v>
                </c:pt>
                <c:pt idx="3">
                  <c:v>0</c:v>
                </c:pt>
              </c:numCache>
            </c:numRef>
          </c:val>
          <c:extLst>
            <c:ext xmlns:c16="http://schemas.microsoft.com/office/drawing/2014/chart" uri="{C3380CC4-5D6E-409C-BE32-E72D297353CC}">
              <c16:uniqueId val="{00000002-6F4D-4E1E-AB8E-A96D0A5DACD1}"/>
            </c:ext>
          </c:extLst>
        </c:ser>
        <c:dLbls>
          <c:showLegendKey val="0"/>
          <c:showVal val="0"/>
          <c:showCatName val="0"/>
          <c:showSerName val="0"/>
          <c:showPercent val="0"/>
          <c:showBubbleSize val="0"/>
        </c:dLbls>
        <c:gapWidth val="219"/>
        <c:overlap val="-27"/>
        <c:axId val="363751432"/>
        <c:axId val="363751760"/>
      </c:barChart>
      <c:catAx>
        <c:axId val="363751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363751760"/>
        <c:crosses val="autoZero"/>
        <c:auto val="1"/>
        <c:lblAlgn val="ctr"/>
        <c:lblOffset val="100"/>
        <c:noMultiLvlLbl val="0"/>
      </c:catAx>
      <c:valAx>
        <c:axId val="3637517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3637514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it-IT" sz="1600" dirty="0" smtClean="0">
                <a:solidFill>
                  <a:srgbClr val="C00000"/>
                </a:solidFill>
              </a:rPr>
              <a:t>Affluenza</a:t>
            </a:r>
            <a:r>
              <a:rPr lang="it-IT" sz="1600" baseline="0" dirty="0" smtClean="0">
                <a:solidFill>
                  <a:srgbClr val="C00000"/>
                </a:solidFill>
              </a:rPr>
              <a:t> turisti gioco del maiorchino</a:t>
            </a:r>
            <a:endParaRPr lang="it-IT" sz="1600" dirty="0">
              <a:solidFill>
                <a:srgbClr val="C00000"/>
              </a:solidFill>
            </a:endParaRPr>
          </a:p>
        </c:rich>
      </c:tx>
      <c:layout>
        <c:manualLayout>
          <c:xMode val="edge"/>
          <c:yMode val="edge"/>
          <c:x val="0.17927478348720066"/>
          <c:y val="6.513056648716808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manualLayout>
          <c:layoutTarget val="inner"/>
          <c:xMode val="edge"/>
          <c:yMode val="edge"/>
          <c:x val="6.0456088840973525E-2"/>
          <c:y val="0.23325942215426432"/>
          <c:w val="0.90841435562739226"/>
          <c:h val="0.60128097006552661"/>
        </c:manualLayout>
      </c:layout>
      <c:barChart>
        <c:barDir val="col"/>
        <c:grouping val="clustered"/>
        <c:varyColors val="0"/>
        <c:ser>
          <c:idx val="0"/>
          <c:order val="0"/>
          <c:tx>
            <c:strRef>
              <c:f>Foglio1!$B$1</c:f>
              <c:strCache>
                <c:ptCount val="1"/>
                <c:pt idx="0">
                  <c:v>03</c:v>
                </c:pt>
              </c:strCache>
            </c:strRef>
          </c:tx>
          <c:spPr>
            <a:solidFill>
              <a:schemeClr val="accent1"/>
            </a:solidFill>
            <a:ln>
              <a:noFill/>
            </a:ln>
            <a:effectLst/>
          </c:spPr>
          <c:invertIfNegative val="0"/>
          <c:cat>
            <c:numRef>
              <c:f>Foglio1!$A$2:$A$6</c:f>
              <c:numCache>
                <c:formatCode>General</c:formatCode>
                <c:ptCount val="5"/>
                <c:pt idx="0">
                  <c:v>2014</c:v>
                </c:pt>
                <c:pt idx="1">
                  <c:v>2015</c:v>
                </c:pt>
                <c:pt idx="2">
                  <c:v>2016</c:v>
                </c:pt>
                <c:pt idx="3">
                  <c:v>2017</c:v>
                </c:pt>
                <c:pt idx="4">
                  <c:v>2018</c:v>
                </c:pt>
              </c:numCache>
            </c:numRef>
          </c:cat>
          <c:val>
            <c:numRef>
              <c:f>Foglio1!$B$2:$B$6</c:f>
              <c:numCache>
                <c:formatCode>General</c:formatCode>
                <c:ptCount val="5"/>
                <c:pt idx="0">
                  <c:v>1200</c:v>
                </c:pt>
                <c:pt idx="1">
                  <c:v>900</c:v>
                </c:pt>
                <c:pt idx="2">
                  <c:v>1000</c:v>
                </c:pt>
                <c:pt idx="3">
                  <c:v>1200</c:v>
                </c:pt>
                <c:pt idx="4">
                  <c:v>1000</c:v>
                </c:pt>
              </c:numCache>
            </c:numRef>
          </c:val>
          <c:extLst>
            <c:ext xmlns:c16="http://schemas.microsoft.com/office/drawing/2014/chart" uri="{C3380CC4-5D6E-409C-BE32-E72D297353CC}">
              <c16:uniqueId val="{00000000-0D60-4342-857D-93DF477CF6D4}"/>
            </c:ext>
          </c:extLst>
        </c:ser>
        <c:ser>
          <c:idx val="1"/>
          <c:order val="1"/>
          <c:tx>
            <c:strRef>
              <c:f>Foglio1!$C$1</c:f>
              <c:strCache>
                <c:ptCount val="1"/>
                <c:pt idx="0">
                  <c:v>0</c:v>
                </c:pt>
              </c:strCache>
            </c:strRef>
          </c:tx>
          <c:spPr>
            <a:solidFill>
              <a:schemeClr val="accent2"/>
            </a:solidFill>
            <a:ln>
              <a:noFill/>
            </a:ln>
            <a:effectLst/>
          </c:spPr>
          <c:invertIfNegative val="0"/>
          <c:cat>
            <c:numRef>
              <c:f>Foglio1!$A$2:$A$6</c:f>
              <c:numCache>
                <c:formatCode>General</c:formatCode>
                <c:ptCount val="5"/>
                <c:pt idx="0">
                  <c:v>2014</c:v>
                </c:pt>
                <c:pt idx="1">
                  <c:v>2015</c:v>
                </c:pt>
                <c:pt idx="2">
                  <c:v>2016</c:v>
                </c:pt>
                <c:pt idx="3">
                  <c:v>2017</c:v>
                </c:pt>
                <c:pt idx="4">
                  <c:v>2018</c:v>
                </c:pt>
              </c:numCache>
            </c:numRef>
          </c:cat>
          <c:val>
            <c:numRef>
              <c:f>Foglio1!$C$2:$C$6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1-0D60-4342-857D-93DF477CF6D4}"/>
            </c:ext>
          </c:extLst>
        </c:ser>
        <c:ser>
          <c:idx val="2"/>
          <c:order val="2"/>
          <c:tx>
            <c:strRef>
              <c:f>Foglio1!$D$1</c:f>
              <c:strCache>
                <c:ptCount val="1"/>
                <c:pt idx="0">
                  <c:v>02</c:v>
                </c:pt>
              </c:strCache>
            </c:strRef>
          </c:tx>
          <c:spPr>
            <a:solidFill>
              <a:schemeClr val="accent3"/>
            </a:solidFill>
            <a:ln>
              <a:noFill/>
            </a:ln>
            <a:effectLst/>
          </c:spPr>
          <c:invertIfNegative val="0"/>
          <c:cat>
            <c:numRef>
              <c:f>Foglio1!$A$2:$A$6</c:f>
              <c:numCache>
                <c:formatCode>General</c:formatCode>
                <c:ptCount val="5"/>
                <c:pt idx="0">
                  <c:v>2014</c:v>
                </c:pt>
                <c:pt idx="1">
                  <c:v>2015</c:v>
                </c:pt>
                <c:pt idx="2">
                  <c:v>2016</c:v>
                </c:pt>
                <c:pt idx="3">
                  <c:v>2017</c:v>
                </c:pt>
                <c:pt idx="4">
                  <c:v>2018</c:v>
                </c:pt>
              </c:numCache>
            </c:numRef>
          </c:cat>
          <c:val>
            <c:numRef>
              <c:f>Foglio1!$D$2:$D$6</c:f>
              <c:numCache>
                <c:formatCode>General</c:formatCode>
                <c:ptCount val="5"/>
                <c:pt idx="0">
                  <c:v>0</c:v>
                </c:pt>
                <c:pt idx="1">
                  <c:v>0</c:v>
                </c:pt>
                <c:pt idx="2">
                  <c:v>0</c:v>
                </c:pt>
                <c:pt idx="3">
                  <c:v>0</c:v>
                </c:pt>
                <c:pt idx="4">
                  <c:v>0</c:v>
                </c:pt>
              </c:numCache>
            </c:numRef>
          </c:val>
          <c:extLst>
            <c:ext xmlns:c16="http://schemas.microsoft.com/office/drawing/2014/chart" uri="{C3380CC4-5D6E-409C-BE32-E72D297353CC}">
              <c16:uniqueId val="{00000002-0D60-4342-857D-93DF477CF6D4}"/>
            </c:ext>
          </c:extLst>
        </c:ser>
        <c:dLbls>
          <c:showLegendKey val="0"/>
          <c:showVal val="0"/>
          <c:showCatName val="0"/>
          <c:showSerName val="0"/>
          <c:showPercent val="0"/>
          <c:showBubbleSize val="0"/>
        </c:dLbls>
        <c:gapWidth val="219"/>
        <c:overlap val="-27"/>
        <c:axId val="360845736"/>
        <c:axId val="360848688"/>
      </c:barChart>
      <c:catAx>
        <c:axId val="360845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360848688"/>
        <c:crosses val="autoZero"/>
        <c:auto val="1"/>
        <c:lblAlgn val="ctr"/>
        <c:lblOffset val="100"/>
        <c:noMultiLvlLbl val="0"/>
      </c:catAx>
      <c:valAx>
        <c:axId val="3608486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crossAx val="360845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it-IT"/>
        </a:p>
      </c:txPr>
    </c:title>
    <c:autoTitleDeleted val="0"/>
    <c:plotArea>
      <c:layout/>
      <c:pieChart>
        <c:varyColors val="1"/>
        <c:ser>
          <c:idx val="0"/>
          <c:order val="0"/>
          <c:tx>
            <c:strRef>
              <c:f>Foglio1!$B$1</c:f>
              <c:strCache>
                <c:ptCount val="1"/>
                <c:pt idx="0">
                  <c:v>Vendite 2018</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DD0-42B5-99FA-B95DF850911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DD0-42B5-99FA-B95DF850911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DD0-42B5-99FA-B95DF850911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DD0-42B5-99FA-B95DF8509113}"/>
              </c:ext>
            </c:extLst>
          </c:dPt>
          <c:cat>
            <c:strRef>
              <c:f>Foglio1!$A$2:$A$5</c:f>
              <c:strCache>
                <c:ptCount val="4"/>
                <c:pt idx="0">
                  <c:v>ristoranti</c:v>
                </c:pt>
                <c:pt idx="1">
                  <c:v>pub</c:v>
                </c:pt>
                <c:pt idx="2">
                  <c:v>bar</c:v>
                </c:pt>
                <c:pt idx="3">
                  <c:v>botteghe tipiche</c:v>
                </c:pt>
              </c:strCache>
            </c:strRef>
          </c:cat>
          <c:val>
            <c:numRef>
              <c:f>Foglio1!$B$2:$B$5</c:f>
              <c:numCache>
                <c:formatCode>General</c:formatCode>
                <c:ptCount val="4"/>
                <c:pt idx="0">
                  <c:v>80</c:v>
                </c:pt>
                <c:pt idx="1">
                  <c:v>120</c:v>
                </c:pt>
                <c:pt idx="2">
                  <c:v>50</c:v>
                </c:pt>
                <c:pt idx="3">
                  <c:v>90</c:v>
                </c:pt>
              </c:numCache>
            </c:numRef>
          </c:val>
          <c:extLst>
            <c:ext xmlns:c16="http://schemas.microsoft.com/office/drawing/2014/chart" uri="{C3380CC4-5D6E-409C-BE32-E72D297353CC}">
              <c16:uniqueId val="{00000000-D10A-4A5B-A79B-0F66416CA78C}"/>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44885B-F4DF-4A73-AD67-48EE5A4F9EB1}" type="datetimeFigureOut">
              <a:rPr lang="it-IT" smtClean="0"/>
              <a:t>01/03/2018</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7FD2D-A3FC-43D7-A1CA-3EA3A40B4209}" type="slidenum">
              <a:rPr lang="it-IT" smtClean="0"/>
              <a:t>‹N›</a:t>
            </a:fld>
            <a:endParaRPr lang="it-IT"/>
          </a:p>
        </p:txBody>
      </p:sp>
    </p:spTree>
    <p:extLst>
      <p:ext uri="{BB962C8B-B14F-4D97-AF65-F5344CB8AC3E}">
        <p14:creationId xmlns:p14="http://schemas.microsoft.com/office/powerpoint/2010/main" val="29446706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it-IT" smtClean="0"/>
              <a:t>Fare clic per modificare lo stile del titolo</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913654C1-48E4-4B7B-AA6C-686754B58047}" type="datetimeFigureOut">
              <a:rPr lang="it-IT" smtClean="0"/>
              <a:t>01/03/2018</a:t>
            </a:fld>
            <a:endParaRPr lang="it-IT"/>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it-IT"/>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8AFCDB18-FA2D-480C-B845-11C359F391EC}" type="slidenum">
              <a:rPr lang="it-IT" smtClean="0"/>
              <a:t>‹N›</a:t>
            </a:fld>
            <a:endParaRPr lang="it-IT"/>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74743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13654C1-48E4-4B7B-AA6C-686754B58047}" type="datetimeFigureOut">
              <a:rPr lang="it-IT" smtClean="0"/>
              <a:t>01/03/2018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2811724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13654C1-48E4-4B7B-AA6C-686754B58047}" type="datetimeFigureOut">
              <a:rPr lang="it-IT" smtClean="0"/>
              <a:t>01/03/2018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1877160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13654C1-48E4-4B7B-AA6C-686754B58047}" type="datetimeFigureOut">
              <a:rPr lang="it-IT" smtClean="0"/>
              <a:t>01/03/2018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AFCDB18-FA2D-480C-B845-11C359F391EC}" type="slidenum">
              <a:rPr lang="it-IT" smtClean="0"/>
              <a:t>‹N›</a:t>
            </a:fld>
            <a:endParaRPr lang="it-IT"/>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965818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13654C1-48E4-4B7B-AA6C-686754B58047}" type="datetimeFigureOut">
              <a:rPr lang="it-IT" smtClean="0"/>
              <a:t>01/03/2018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19329971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it-IT" smtClean="0"/>
              <a:t>Fare clic per modificare lo stile del titolo</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913654C1-48E4-4B7B-AA6C-686754B58047}" type="datetimeFigureOut">
              <a:rPr lang="it-IT" smtClean="0"/>
              <a:t>01/03/2018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3907610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it-IT" smtClean="0"/>
              <a:t>Fare clic per modificare lo stile del titolo</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Modifica gli stili del testo dello schema</a:t>
            </a:r>
          </a:p>
        </p:txBody>
      </p:sp>
      <p:sp>
        <p:nvSpPr>
          <p:cNvPr id="3" name="Date Placeholder 2"/>
          <p:cNvSpPr>
            <a:spLocks noGrp="1"/>
          </p:cNvSpPr>
          <p:nvPr>
            <p:ph type="dt" sz="half" idx="10"/>
          </p:nvPr>
        </p:nvSpPr>
        <p:spPr/>
        <p:txBody>
          <a:bodyPr/>
          <a:lstStyle/>
          <a:p>
            <a:fld id="{913654C1-48E4-4B7B-AA6C-686754B58047}" type="datetimeFigureOut">
              <a:rPr lang="it-IT" smtClean="0"/>
              <a:t>01/03/2018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1423480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it-IT" smtClean="0"/>
              <a:t>Fare clic per modificare lo stile del titolo</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13654C1-48E4-4B7B-AA6C-686754B58047}" type="datetimeFigureOut">
              <a:rPr lang="it-IT" smtClean="0"/>
              <a:t>01/03/2018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158264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it-IT" smtClean="0"/>
              <a:t>Fare clic per modificare lo stile del titolo</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13654C1-48E4-4B7B-AA6C-686754B58047}" type="datetimeFigureOut">
              <a:rPr lang="it-IT" smtClean="0"/>
              <a:t>01/03/2018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26809357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13654C1-48E4-4B7B-AA6C-686754B58047}" type="datetimeFigureOut">
              <a:rPr lang="it-IT" smtClean="0"/>
              <a:t>01/03/2018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3868279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13654C1-48E4-4B7B-AA6C-686754B58047}" type="datetimeFigureOut">
              <a:rPr lang="it-IT" smtClean="0"/>
              <a:t>01/03/2018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100866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Date Placeholder 3"/>
          <p:cNvSpPr>
            <a:spLocks noGrp="1"/>
          </p:cNvSpPr>
          <p:nvPr>
            <p:ph type="dt" sz="half" idx="10"/>
          </p:nvPr>
        </p:nvSpPr>
        <p:spPr/>
        <p:txBody>
          <a:bodyPr/>
          <a:lstStyle/>
          <a:p>
            <a:fld id="{913654C1-48E4-4B7B-AA6C-686754B58047}" type="datetimeFigureOut">
              <a:rPr lang="it-IT" smtClean="0"/>
              <a:t>01/03/2018</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1782227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it-IT" smtClean="0"/>
              <a:t>Fare clic per modificare lo stile del titolo</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13654C1-48E4-4B7B-AA6C-686754B58047}" type="datetimeFigureOut">
              <a:rPr lang="it-IT" smtClean="0"/>
              <a:t>01/03/2018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262580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2" name="Content Placeholder 3"/>
          <p:cNvSpPr>
            <a:spLocks noGrp="1"/>
          </p:cNvSpPr>
          <p:nvPr>
            <p:ph sz="quarter" idx="13"/>
          </p:nvPr>
        </p:nvSpPr>
        <p:spPr>
          <a:xfrm>
            <a:off x="685802" y="2861733"/>
            <a:ext cx="5088712" cy="2512852"/>
          </a:xfrm>
        </p:spPr>
        <p:txBody>
          <a:bodyPr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13" name="Content Placeholder 5"/>
          <p:cNvSpPr>
            <a:spLocks noGrp="1"/>
          </p:cNvSpPr>
          <p:nvPr>
            <p:ph sz="quarter" idx="14"/>
          </p:nvPr>
        </p:nvSpPr>
        <p:spPr>
          <a:xfrm>
            <a:off x="5993969" y="2861733"/>
            <a:ext cx="5088713" cy="2512852"/>
          </a:xfrm>
        </p:spPr>
        <p:txBody>
          <a:bodyPr ancho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fld id="{913654C1-48E4-4B7B-AA6C-686754B58047}" type="datetimeFigureOut">
              <a:rPr lang="it-IT" smtClean="0"/>
              <a:t>01/03/2018</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206916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fld id="{913654C1-48E4-4B7B-AA6C-686754B58047}" type="datetimeFigureOut">
              <a:rPr lang="it-IT" smtClean="0"/>
              <a:t>01/03/2018</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348242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3654C1-48E4-4B7B-AA6C-686754B58047}" type="datetimeFigureOut">
              <a:rPr lang="it-IT" smtClean="0"/>
              <a:t>01/03/2018</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414345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it-IT" smtClean="0"/>
              <a:t>Fare clic per modificare lo stile del titolo</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13654C1-48E4-4B7B-AA6C-686754B58047}" type="datetimeFigureOut">
              <a:rPr lang="it-IT" smtClean="0"/>
              <a:t>01/03/2018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384865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Date Placeholder 4"/>
          <p:cNvSpPr>
            <a:spLocks noGrp="1"/>
          </p:cNvSpPr>
          <p:nvPr>
            <p:ph type="dt" sz="half" idx="10"/>
          </p:nvPr>
        </p:nvSpPr>
        <p:spPr/>
        <p:txBody>
          <a:bodyPr/>
          <a:lstStyle/>
          <a:p>
            <a:fld id="{913654C1-48E4-4B7B-AA6C-686754B58047}" type="datetimeFigureOut">
              <a:rPr lang="it-IT" smtClean="0"/>
              <a:t>01/03/2018</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8AFCDB18-FA2D-480C-B845-11C359F391EC}" type="slidenum">
              <a:rPr lang="it-IT" smtClean="0"/>
              <a:t>‹N›</a:t>
            </a:fld>
            <a:endParaRPr lang="it-IT"/>
          </a:p>
        </p:txBody>
      </p:sp>
    </p:spTree>
    <p:extLst>
      <p:ext uri="{BB962C8B-B14F-4D97-AF65-F5344CB8AC3E}">
        <p14:creationId xmlns:p14="http://schemas.microsoft.com/office/powerpoint/2010/main" val="1900850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913654C1-48E4-4B7B-AA6C-686754B58047}" type="datetimeFigureOut">
              <a:rPr lang="it-IT" smtClean="0"/>
              <a:t>01/03/2018</a:t>
            </a:fld>
            <a:endParaRPr lang="it-IT"/>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it-IT"/>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8AFCDB18-FA2D-480C-B845-11C359F391EC}" type="slidenum">
              <a:rPr lang="it-IT" smtClean="0"/>
              <a:t>‹N›</a:t>
            </a:fld>
            <a:endParaRPr lang="it-IT"/>
          </a:p>
        </p:txBody>
      </p:sp>
    </p:spTree>
    <p:extLst>
      <p:ext uri="{BB962C8B-B14F-4D97-AF65-F5344CB8AC3E}">
        <p14:creationId xmlns:p14="http://schemas.microsoft.com/office/powerpoint/2010/main" val="2349624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267286" y="127952"/>
            <a:ext cx="9411286" cy="673907"/>
          </a:xfrm>
        </p:spPr>
        <p:txBody>
          <a:bodyPr>
            <a:normAutofit/>
          </a:bodyPr>
          <a:lstStyle/>
          <a:p>
            <a:pPr algn="ctr"/>
            <a:r>
              <a:rPr lang="it-IT" sz="3200" dirty="0" smtClean="0">
                <a:latin typeface="Bernard MT Condensed" panose="02050806060905020404" pitchFamily="18" charset="0"/>
              </a:rPr>
              <a:t>Sagra e torneo del maiorchino di Novara di Sicilia</a:t>
            </a:r>
            <a:endParaRPr lang="it-IT" sz="3200" dirty="0">
              <a:latin typeface="Bernard MT Condensed" panose="02050806060905020404" pitchFamily="18" charset="0"/>
            </a:endParaRPr>
          </a:p>
        </p:txBody>
      </p:sp>
      <p:pic>
        <p:nvPicPr>
          <p:cNvPr id="10" name="Segnaposto contenuto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73926" y="1189154"/>
            <a:ext cx="3580228" cy="2281999"/>
          </a:xfrm>
        </p:spPr>
      </p:pic>
      <p:sp>
        <p:nvSpPr>
          <p:cNvPr id="11" name="CasellaDiTesto 10"/>
          <p:cNvSpPr txBox="1"/>
          <p:nvPr/>
        </p:nvSpPr>
        <p:spPr>
          <a:xfrm>
            <a:off x="685801" y="1153551"/>
            <a:ext cx="7445325" cy="369332"/>
          </a:xfrm>
          <a:prstGeom prst="rect">
            <a:avLst/>
          </a:prstGeom>
          <a:noFill/>
        </p:spPr>
        <p:txBody>
          <a:bodyPr wrap="square" rtlCol="0">
            <a:spAutoFit/>
          </a:bodyPr>
          <a:lstStyle/>
          <a:p>
            <a:endParaRPr lang="it-IT" dirty="0">
              <a:latin typeface="Calibri" panose="020F0502020204030204" pitchFamily="34" charset="0"/>
              <a:cs typeface="Calibri" panose="020F0502020204030204" pitchFamily="34" charset="0"/>
            </a:endParaRPr>
          </a:p>
        </p:txBody>
      </p:sp>
      <p:sp>
        <p:nvSpPr>
          <p:cNvPr id="12" name="CasellaDiTesto 11"/>
          <p:cNvSpPr txBox="1"/>
          <p:nvPr/>
        </p:nvSpPr>
        <p:spPr>
          <a:xfrm>
            <a:off x="153242" y="630131"/>
            <a:ext cx="7160455" cy="5909310"/>
          </a:xfrm>
          <a:prstGeom prst="rect">
            <a:avLst/>
          </a:prstGeom>
          <a:noFill/>
        </p:spPr>
        <p:txBody>
          <a:bodyPr wrap="square" rtlCol="0">
            <a:spAutoFit/>
          </a:bodyPr>
          <a:lstStyle/>
          <a:p>
            <a:pPr marL="285750" indent="-285750">
              <a:buClr>
                <a:schemeClr val="accent1">
                  <a:lumMod val="75000"/>
                </a:schemeClr>
              </a:buClr>
              <a:buFont typeface="Wingdings" panose="05000000000000000000" pitchFamily="2" charset="2"/>
              <a:buChar char="v"/>
            </a:pPr>
            <a:r>
              <a:rPr lang="it-IT" b="1" i="1" dirty="0" smtClean="0">
                <a:latin typeface="Calibri" panose="020F0502020204030204" pitchFamily="34" charset="0"/>
                <a:cs typeface="Calibri" panose="020F0502020204030204" pitchFamily="34" charset="0"/>
              </a:rPr>
              <a:t>La </a:t>
            </a:r>
            <a:r>
              <a:rPr lang="it-IT" b="1" i="1" dirty="0">
                <a:latin typeface="Calibri" panose="020F0502020204030204" pitchFamily="34" charset="0"/>
                <a:cs typeface="Calibri" panose="020F0502020204030204" pitchFamily="34" charset="0"/>
              </a:rPr>
              <a:t>prima manifestazione popolare della “maiorchìna” a Novara di </a:t>
            </a:r>
            <a:r>
              <a:rPr lang="it-IT" b="1" i="1" dirty="0" smtClean="0">
                <a:latin typeface="Calibri" panose="020F0502020204030204" pitchFamily="34" charset="0"/>
                <a:cs typeface="Calibri" panose="020F0502020204030204" pitchFamily="34" charset="0"/>
              </a:rPr>
              <a:t>Sicilia si pensa sia </a:t>
            </a:r>
            <a:r>
              <a:rPr lang="it-IT" b="1" i="1" dirty="0" smtClean="0">
                <a:latin typeface="Calibri" panose="020F0502020204030204" pitchFamily="34" charset="0"/>
                <a:cs typeface="Calibri" panose="020F0502020204030204" pitchFamily="34" charset="0"/>
              </a:rPr>
              <a:t>avvenuta </a:t>
            </a:r>
            <a:r>
              <a:rPr lang="it-IT" b="1" i="1" dirty="0">
                <a:latin typeface="Calibri" panose="020F0502020204030204" pitchFamily="34" charset="0"/>
                <a:cs typeface="Calibri" panose="020F0502020204030204" pitchFamily="34" charset="0"/>
              </a:rPr>
              <a:t>nel primo trentennio del </a:t>
            </a:r>
            <a:r>
              <a:rPr lang="it-IT" b="1" i="1" dirty="0" smtClean="0">
                <a:latin typeface="Calibri" panose="020F0502020204030204" pitchFamily="34" charset="0"/>
                <a:cs typeface="Calibri" panose="020F0502020204030204" pitchFamily="34" charset="0"/>
              </a:rPr>
              <a:t>1600.</a:t>
            </a:r>
          </a:p>
          <a:p>
            <a:pPr>
              <a:buClr>
                <a:schemeClr val="accent1">
                  <a:lumMod val="75000"/>
                </a:schemeClr>
              </a:buClr>
            </a:pPr>
            <a:endParaRPr lang="it-IT" b="1" i="1" dirty="0" smtClean="0">
              <a:latin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v"/>
            </a:pPr>
            <a:r>
              <a:rPr lang="it-IT" b="1" i="1" dirty="0" smtClean="0">
                <a:latin typeface="Calibri" panose="020F0502020204030204" pitchFamily="34" charset="0"/>
                <a:cs typeface="Calibri" panose="020F0502020204030204" pitchFamily="34" charset="0"/>
              </a:rPr>
              <a:t>Giocano 16 squadre cadauna composta da tre concorrenti.</a:t>
            </a:r>
          </a:p>
          <a:p>
            <a:pPr marL="285750" indent="-285750">
              <a:buClr>
                <a:schemeClr val="accent1">
                  <a:lumMod val="75000"/>
                </a:schemeClr>
              </a:buClr>
              <a:buFont typeface="Wingdings" panose="05000000000000000000" pitchFamily="2" charset="2"/>
              <a:buChar char="v"/>
            </a:pPr>
            <a:endParaRPr lang="it-IT" b="1" i="1" dirty="0">
              <a:latin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v"/>
            </a:pPr>
            <a:r>
              <a:rPr lang="it-IT" b="1" i="1" dirty="0" smtClean="0">
                <a:latin typeface="Calibri" panose="020F0502020204030204" pitchFamily="34" charset="0"/>
                <a:cs typeface="Calibri" panose="020F0502020204030204" pitchFamily="34" charset="0"/>
              </a:rPr>
              <a:t>Il </a:t>
            </a:r>
            <a:r>
              <a:rPr lang="it-IT" b="1" i="1" dirty="0">
                <a:latin typeface="Calibri" panose="020F0502020204030204" pitchFamily="34" charset="0"/>
                <a:cs typeface="Calibri" panose="020F0502020204030204" pitchFamily="34" charset="0"/>
              </a:rPr>
              <a:t>gioco, consiste nel lanciare una ruzzola di cacio (formaggio ovino-caprino stagionato) lungo </a:t>
            </a:r>
            <a:r>
              <a:rPr lang="it-IT" b="1" i="1" dirty="0" smtClean="0">
                <a:latin typeface="Calibri" panose="020F0502020204030204" pitchFamily="34" charset="0"/>
                <a:cs typeface="Calibri" panose="020F0502020204030204" pitchFamily="34" charset="0"/>
              </a:rPr>
              <a:t>un percorso </a:t>
            </a:r>
            <a:r>
              <a:rPr lang="it-IT" b="1" i="1" dirty="0">
                <a:latin typeface="Calibri" panose="020F0502020204030204" pitchFamily="34" charset="0"/>
                <a:cs typeface="Calibri" panose="020F0502020204030204" pitchFamily="34" charset="0"/>
              </a:rPr>
              <a:t>fra </a:t>
            </a:r>
            <a:r>
              <a:rPr lang="it-IT" b="1" i="1" dirty="0" smtClean="0">
                <a:latin typeface="Calibri" panose="020F0502020204030204" pitchFamily="34" charset="0"/>
                <a:cs typeface="Calibri" panose="020F0502020204030204" pitchFamily="34" charset="0"/>
              </a:rPr>
              <a:t>vari </a:t>
            </a:r>
            <a:r>
              <a:rPr lang="it-IT" b="1" i="1" dirty="0">
                <a:latin typeface="Calibri" panose="020F0502020204030204" pitchFamily="34" charset="0"/>
                <a:cs typeface="Calibri" panose="020F0502020204030204" pitchFamily="34" charset="0"/>
              </a:rPr>
              <a:t>contendenti e numerosi </a:t>
            </a:r>
            <a:r>
              <a:rPr lang="it-IT" b="1" i="1" dirty="0" smtClean="0">
                <a:latin typeface="Calibri" panose="020F0502020204030204" pitchFamily="34" charset="0"/>
                <a:cs typeface="Calibri" panose="020F0502020204030204" pitchFamily="34" charset="0"/>
              </a:rPr>
              <a:t>scommettitori. Chi </a:t>
            </a:r>
            <a:r>
              <a:rPr lang="it-IT" b="1" i="1" dirty="0">
                <a:latin typeface="Calibri" panose="020F0502020204030204" pitchFamily="34" charset="0"/>
                <a:cs typeface="Calibri" panose="020F0502020204030204" pitchFamily="34" charset="0"/>
              </a:rPr>
              <a:t>raggiunge il traguardo (“sarva”) con meno lanci è il vincitore</a:t>
            </a:r>
            <a:r>
              <a:rPr lang="it-IT" b="1" i="1" dirty="0" smtClean="0">
                <a:latin typeface="Calibri" panose="020F0502020204030204" pitchFamily="34" charset="0"/>
                <a:cs typeface="Calibri" panose="020F0502020204030204" pitchFamily="34" charset="0"/>
              </a:rPr>
              <a:t>.</a:t>
            </a:r>
            <a:r>
              <a:rPr lang="it-IT" b="1" i="1" dirty="0">
                <a:latin typeface="Calibri" panose="020F0502020204030204" pitchFamily="34" charset="0"/>
                <a:cs typeface="Calibri" panose="020F0502020204030204" pitchFamily="34" charset="0"/>
              </a:rPr>
              <a:t> </a:t>
            </a:r>
            <a:endParaRPr lang="it-IT" b="1" i="1" dirty="0" smtClean="0">
              <a:latin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v"/>
            </a:pPr>
            <a:endParaRPr lang="it-IT" b="1" i="1" dirty="0">
              <a:latin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v"/>
            </a:pPr>
            <a:r>
              <a:rPr lang="it-IT" b="1" i="1" dirty="0">
                <a:latin typeface="Calibri" panose="020F0502020204030204" pitchFamily="34" charset="0"/>
                <a:cs typeface="Calibri" panose="020F0502020204030204" pitchFamily="34" charset="0"/>
              </a:rPr>
              <a:t>La manifestazione si conclude con la rituale "Sagra del maiorchino", con degustazione di ricotta, tuma, maiorchino e, dulcis in fundo, con una mega maccheronata al sugo di carne di maiale imbiancata da abbondante maiorchino, tipico formaggio pecorino del </a:t>
            </a:r>
            <a:r>
              <a:rPr lang="it-IT" b="1" i="1" dirty="0" smtClean="0">
                <a:latin typeface="Calibri" panose="020F0502020204030204" pitchFamily="34" charset="0"/>
                <a:cs typeface="Calibri" panose="020F0502020204030204" pitchFamily="34" charset="0"/>
              </a:rPr>
              <a:t>posto.</a:t>
            </a:r>
          </a:p>
          <a:p>
            <a:pPr>
              <a:buClr>
                <a:schemeClr val="accent1">
                  <a:lumMod val="75000"/>
                </a:schemeClr>
              </a:buClr>
            </a:pPr>
            <a:endParaRPr lang="it-IT" b="1" i="1" dirty="0" smtClean="0">
              <a:latin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v"/>
            </a:pPr>
            <a:r>
              <a:rPr lang="it-IT" b="1" i="1" dirty="0" smtClean="0">
                <a:latin typeface="Calibri" panose="020F0502020204030204" pitchFamily="34" charset="0"/>
                <a:cs typeface="Calibri" panose="020F0502020204030204" pitchFamily="34" charset="0"/>
              </a:rPr>
              <a:t>La festa del maiorchino è iscritta al registro delle eredità immateriali della regione Sicilia–libro delle celebrazioni dal 08/05/2006.</a:t>
            </a:r>
            <a:endParaRPr lang="it-IT" b="1" i="1" dirty="0">
              <a:latin typeface="Calibri" panose="020F0502020204030204" pitchFamily="34" charset="0"/>
              <a:cs typeface="Calibri" panose="020F0502020204030204" pitchFamily="34" charset="0"/>
            </a:endParaRPr>
          </a:p>
          <a:p>
            <a:pPr>
              <a:buClr>
                <a:schemeClr val="accent1">
                  <a:lumMod val="75000"/>
                </a:schemeClr>
              </a:buClr>
            </a:pPr>
            <a:endParaRPr lang="it-IT" dirty="0">
              <a:latin typeface="Calibri" panose="020F0502020204030204" pitchFamily="34" charset="0"/>
              <a:cs typeface="Calibri" panose="020F0502020204030204" pitchFamily="34" charset="0"/>
            </a:endParaRPr>
          </a:p>
          <a:p>
            <a:endParaRPr lang="it-IT" dirty="0" smtClean="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a:p>
            <a:pPr marL="285750" indent="-285750">
              <a:buClr>
                <a:schemeClr val="accent1">
                  <a:lumMod val="75000"/>
                </a:schemeClr>
              </a:buClr>
              <a:buFont typeface="Wingdings" panose="05000000000000000000" pitchFamily="2" charset="2"/>
              <a:buChar char="v"/>
            </a:pPr>
            <a:endParaRPr lang="it-IT" dirty="0" smtClean="0">
              <a:latin typeface="Calibri" panose="020F0502020204030204" pitchFamily="34" charset="0"/>
              <a:cs typeface="Calibri" panose="020F0502020204030204" pitchFamily="34" charset="0"/>
            </a:endParaRPr>
          </a:p>
        </p:txBody>
      </p:sp>
      <p:pic>
        <p:nvPicPr>
          <p:cNvPr id="13" name="Immagine 12"/>
          <p:cNvPicPr>
            <a:picLocks noChangeAspect="1"/>
          </p:cNvPicPr>
          <p:nvPr/>
        </p:nvPicPr>
        <p:blipFill>
          <a:blip r:embed="rId3"/>
          <a:stretch>
            <a:fillRect/>
          </a:stretch>
        </p:blipFill>
        <p:spPr>
          <a:xfrm>
            <a:off x="9403249" y="163555"/>
            <a:ext cx="635552" cy="638304"/>
          </a:xfrm>
          <a:prstGeom prst="rect">
            <a:avLst/>
          </a:prstGeom>
        </p:spPr>
      </p:pic>
      <p:pic>
        <p:nvPicPr>
          <p:cNvPr id="14" name="Immagine 13"/>
          <p:cNvPicPr>
            <a:picLocks noChangeAspect="1"/>
          </p:cNvPicPr>
          <p:nvPr/>
        </p:nvPicPr>
        <p:blipFill>
          <a:blip r:embed="rId4"/>
          <a:stretch>
            <a:fillRect/>
          </a:stretch>
        </p:blipFill>
        <p:spPr>
          <a:xfrm>
            <a:off x="10185042" y="163554"/>
            <a:ext cx="697949" cy="870854"/>
          </a:xfrm>
          <a:prstGeom prst="rect">
            <a:avLst/>
          </a:prstGeom>
        </p:spPr>
      </p:pic>
      <p:pic>
        <p:nvPicPr>
          <p:cNvPr id="15" name="Immagine 14"/>
          <p:cNvPicPr>
            <a:picLocks noChangeAspect="1"/>
          </p:cNvPicPr>
          <p:nvPr/>
        </p:nvPicPr>
        <p:blipFill>
          <a:blip r:embed="rId5"/>
          <a:stretch>
            <a:fillRect/>
          </a:stretch>
        </p:blipFill>
        <p:spPr>
          <a:xfrm>
            <a:off x="11125217" y="146546"/>
            <a:ext cx="394003" cy="768719"/>
          </a:xfrm>
          <a:prstGeom prst="rect">
            <a:avLst/>
          </a:prstGeom>
        </p:spPr>
      </p:pic>
      <p:pic>
        <p:nvPicPr>
          <p:cNvPr id="16" name="Immagine 15"/>
          <p:cNvPicPr>
            <a:picLocks noChangeAspect="1"/>
          </p:cNvPicPr>
          <p:nvPr/>
        </p:nvPicPr>
        <p:blipFill>
          <a:blip r:embed="rId6"/>
          <a:stretch>
            <a:fillRect/>
          </a:stretch>
        </p:blipFill>
        <p:spPr>
          <a:xfrm rot="1157913">
            <a:off x="8304846" y="3478621"/>
            <a:ext cx="2533925" cy="2164478"/>
          </a:xfrm>
          <a:prstGeom prst="rect">
            <a:avLst/>
          </a:prstGeom>
        </p:spPr>
      </p:pic>
    </p:spTree>
    <p:extLst>
      <p:ext uri="{BB962C8B-B14F-4D97-AF65-F5344CB8AC3E}">
        <p14:creationId xmlns:p14="http://schemas.microsoft.com/office/powerpoint/2010/main" val="39913123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000"/>
                                        <p:tgtEl>
                                          <p:spTgt spid="12"/>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1000"/>
                                        <p:tgtEl>
                                          <p:spTgt spid="10"/>
                                        </p:tgtEl>
                                      </p:cBhvr>
                                    </p:animEffect>
                                  </p:childTnLst>
                                </p:cTn>
                              </p:par>
                            </p:childTnLst>
                          </p:cTn>
                        </p:par>
                        <p:par>
                          <p:cTn id="12" fill="hold">
                            <p:stCondLst>
                              <p:cond delay="2000"/>
                            </p:stCondLst>
                            <p:childTnLst>
                              <p:par>
                                <p:cTn id="13" presetID="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1000" fill="hold"/>
                                        <p:tgtEl>
                                          <p:spTgt spid="16"/>
                                        </p:tgtEl>
                                        <p:attrNameLst>
                                          <p:attrName>ppt_x</p:attrName>
                                        </p:attrNameLst>
                                      </p:cBhvr>
                                      <p:tavLst>
                                        <p:tav tm="0">
                                          <p:val>
                                            <p:strVal val="#ppt_x"/>
                                          </p:val>
                                        </p:tav>
                                        <p:tav tm="100000">
                                          <p:val>
                                            <p:strVal val="#ppt_x"/>
                                          </p:val>
                                        </p:tav>
                                      </p:tavLst>
                                    </p:anim>
                                    <p:anim calcmode="lin" valueType="num">
                                      <p:cBhvr additive="base">
                                        <p:cTn id="16" dur="10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17520" y="157979"/>
            <a:ext cx="6288614" cy="862149"/>
          </a:xfrm>
        </p:spPr>
        <p:txBody>
          <a:bodyPr>
            <a:normAutofit/>
          </a:bodyPr>
          <a:lstStyle/>
          <a:p>
            <a:pPr algn="ctr"/>
            <a:r>
              <a:rPr lang="it-IT" sz="3200" dirty="0" smtClean="0">
                <a:latin typeface="Bernard MT Condensed" panose="02050806060905020404" pitchFamily="18" charset="0"/>
              </a:rPr>
              <a:t>Organizzazione della sagra</a:t>
            </a:r>
            <a:endParaRPr lang="it-IT" sz="3200" dirty="0">
              <a:latin typeface="Bernard MT Condensed" panose="02050806060905020404" pitchFamily="18" charset="0"/>
            </a:endParaRPr>
          </a:p>
        </p:txBody>
      </p:sp>
      <p:sp>
        <p:nvSpPr>
          <p:cNvPr id="5" name="CasellaDiTesto 4"/>
          <p:cNvSpPr txBox="1"/>
          <p:nvPr/>
        </p:nvSpPr>
        <p:spPr>
          <a:xfrm>
            <a:off x="339634" y="1020128"/>
            <a:ext cx="8020594" cy="1477328"/>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it-IT" b="1" i="1" dirty="0" smtClean="0">
                <a:latin typeface="Calibri" panose="020F0502020204030204" pitchFamily="34" charset="0"/>
                <a:cs typeface="Calibri" panose="020F0502020204030204" pitchFamily="34" charset="0"/>
              </a:rPr>
              <a:t>L’affluenza dei turisti per tale occasione è abbastanza numerosa con una ricaduta sulle varie attività presenti sul territorio quali ristoranti, pub, bar, macellerie e botteghe tipiche.</a:t>
            </a:r>
          </a:p>
          <a:p>
            <a:endParaRPr lang="it-IT" dirty="0" smtClean="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
        <p:nvSpPr>
          <p:cNvPr id="6" name="CasellaDiTesto 5"/>
          <p:cNvSpPr txBox="1"/>
          <p:nvPr/>
        </p:nvSpPr>
        <p:spPr>
          <a:xfrm>
            <a:off x="339634" y="2037806"/>
            <a:ext cx="7393577" cy="1200329"/>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it-IT" b="1" i="1" dirty="0">
                <a:latin typeface="Calibri" panose="020F0502020204030204" pitchFamily="34" charset="0"/>
                <a:cs typeface="Calibri" panose="020F0502020204030204" pitchFamily="34" charset="0"/>
              </a:rPr>
              <a:t>L’associazione che gestisce la sagra e il torneo ha provveduto ad allestire nelle due piazze degli stand con posti a sedere per la degustazione dei prodotti, inoltre sono state collocate due casette di legno per il servizio di ristorazione, il tutto allietato da musica folkloristica </a:t>
            </a:r>
          </a:p>
        </p:txBody>
      </p:sp>
      <p:pic>
        <p:nvPicPr>
          <p:cNvPr id="7" name="Immagine 6"/>
          <p:cNvPicPr>
            <a:picLocks noChangeAspect="1"/>
          </p:cNvPicPr>
          <p:nvPr/>
        </p:nvPicPr>
        <p:blipFill>
          <a:blip r:embed="rId2"/>
          <a:stretch>
            <a:fillRect/>
          </a:stretch>
        </p:blipFill>
        <p:spPr>
          <a:xfrm>
            <a:off x="1698172" y="3318386"/>
            <a:ext cx="3383279" cy="1903094"/>
          </a:xfrm>
          <a:prstGeom prst="rect">
            <a:avLst/>
          </a:prstGeom>
        </p:spPr>
      </p:pic>
      <p:sp>
        <p:nvSpPr>
          <p:cNvPr id="8" name="CasellaDiTesto 7"/>
          <p:cNvSpPr txBox="1"/>
          <p:nvPr/>
        </p:nvSpPr>
        <p:spPr>
          <a:xfrm>
            <a:off x="4754879" y="5221480"/>
            <a:ext cx="2612573" cy="338554"/>
          </a:xfrm>
          <a:prstGeom prst="rect">
            <a:avLst/>
          </a:prstGeom>
          <a:noFill/>
        </p:spPr>
        <p:txBody>
          <a:bodyPr wrap="square" rtlCol="0">
            <a:spAutoFit/>
          </a:bodyPr>
          <a:lstStyle/>
          <a:p>
            <a:r>
              <a:rPr lang="it-IT" sz="1600" dirty="0" smtClean="0">
                <a:latin typeface="Calibri" panose="020F0502020204030204" pitchFamily="34" charset="0"/>
                <a:cs typeface="Calibri" panose="020F0502020204030204" pitchFamily="34" charset="0"/>
              </a:rPr>
              <a:t>Novara di Sicilia, sagra 2018</a:t>
            </a:r>
            <a:endParaRPr lang="it-IT" sz="1600" dirty="0">
              <a:latin typeface="Calibri" panose="020F0502020204030204" pitchFamily="34" charset="0"/>
              <a:cs typeface="Calibri" panose="020F0502020204030204" pitchFamily="34" charset="0"/>
            </a:endParaRPr>
          </a:p>
        </p:txBody>
      </p:sp>
      <p:pic>
        <p:nvPicPr>
          <p:cNvPr id="9" name="Immagine 8"/>
          <p:cNvPicPr>
            <a:picLocks noChangeAspect="1"/>
          </p:cNvPicPr>
          <p:nvPr/>
        </p:nvPicPr>
        <p:blipFill>
          <a:blip r:embed="rId3"/>
          <a:stretch>
            <a:fillRect/>
          </a:stretch>
        </p:blipFill>
        <p:spPr>
          <a:xfrm>
            <a:off x="5835769" y="3318386"/>
            <a:ext cx="3470365" cy="1952080"/>
          </a:xfrm>
          <a:prstGeom prst="rect">
            <a:avLst/>
          </a:prstGeom>
        </p:spPr>
      </p:pic>
      <p:pic>
        <p:nvPicPr>
          <p:cNvPr id="10" name="Immagine 9"/>
          <p:cNvPicPr>
            <a:picLocks noChangeAspect="1"/>
          </p:cNvPicPr>
          <p:nvPr/>
        </p:nvPicPr>
        <p:blipFill>
          <a:blip r:embed="rId4"/>
          <a:stretch>
            <a:fillRect/>
          </a:stretch>
        </p:blipFill>
        <p:spPr>
          <a:xfrm>
            <a:off x="8307977" y="886247"/>
            <a:ext cx="3320034" cy="2142615"/>
          </a:xfrm>
          <a:prstGeom prst="rect">
            <a:avLst/>
          </a:prstGeom>
        </p:spPr>
      </p:pic>
    </p:spTree>
    <p:extLst>
      <p:ext uri="{BB962C8B-B14F-4D97-AF65-F5344CB8AC3E}">
        <p14:creationId xmlns:p14="http://schemas.microsoft.com/office/powerpoint/2010/main" val="30046369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childTnLst>
                                </p:cTn>
                              </p:par>
                            </p:childTnLst>
                          </p:cTn>
                        </p:par>
                        <p:par>
                          <p:cTn id="19" fill="hold">
                            <p:stCondLst>
                              <p:cond delay="3000"/>
                            </p:stCondLst>
                            <p:childTnLst>
                              <p:par>
                                <p:cTn id="20" presetID="21" presetClass="entr" presetSubtype="1"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1000"/>
                                        <p:tgtEl>
                                          <p:spTgt spid="10"/>
                                        </p:tgtEl>
                                      </p:cBhvr>
                                    </p:animEffect>
                                  </p:childTnLst>
                                </p:cTn>
                              </p:par>
                            </p:childTnLst>
                          </p:cTn>
                        </p:par>
                        <p:par>
                          <p:cTn id="23" fill="hold">
                            <p:stCondLst>
                              <p:cond delay="4000"/>
                            </p:stCondLst>
                            <p:childTnLst>
                              <p:par>
                                <p:cTn id="24" presetID="2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1000"/>
                                        <p:tgtEl>
                                          <p:spTgt spid="7"/>
                                        </p:tgtEl>
                                      </p:cBhvr>
                                    </p:animEffect>
                                  </p:childTnLst>
                                </p:cTn>
                              </p:par>
                            </p:childTnLst>
                          </p:cTn>
                        </p:par>
                        <p:par>
                          <p:cTn id="27" fill="hold">
                            <p:stCondLst>
                              <p:cond delay="5000"/>
                            </p:stCondLst>
                            <p:childTnLst>
                              <p:par>
                                <p:cTn id="28" presetID="45"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250"/>
                                        <p:tgtEl>
                                          <p:spTgt spid="9"/>
                                        </p:tgtEl>
                                      </p:cBhvr>
                                    </p:animEffect>
                                    <p:anim calcmode="lin" valueType="num">
                                      <p:cBhvr>
                                        <p:cTn id="31" dur="1250" fill="hold"/>
                                        <p:tgtEl>
                                          <p:spTgt spid="9"/>
                                        </p:tgtEl>
                                        <p:attrNameLst>
                                          <p:attrName>ppt_w</p:attrName>
                                        </p:attrNameLst>
                                      </p:cBhvr>
                                      <p:tavLst>
                                        <p:tav tm="0" fmla="#ppt_w*sin(2.5*pi*$)">
                                          <p:val>
                                            <p:fltVal val="0"/>
                                          </p:val>
                                        </p:tav>
                                        <p:tav tm="100000">
                                          <p:val>
                                            <p:fltVal val="1"/>
                                          </p:val>
                                        </p:tav>
                                      </p:tavLst>
                                    </p:anim>
                                    <p:anim calcmode="lin" valueType="num">
                                      <p:cBhvr>
                                        <p:cTn id="32" dur="1250" fill="hold"/>
                                        <p:tgtEl>
                                          <p:spTgt spid="9"/>
                                        </p:tgtEl>
                                        <p:attrNameLst>
                                          <p:attrName>ppt_h</p:attrName>
                                        </p:attrNameLst>
                                      </p:cBhvr>
                                      <p:tavLst>
                                        <p:tav tm="0">
                                          <p:val>
                                            <p:strVal val="#ppt_h"/>
                                          </p:val>
                                        </p:tav>
                                        <p:tav tm="100000">
                                          <p:val>
                                            <p:strVal val="#ppt_h"/>
                                          </p:val>
                                        </p:tav>
                                      </p:tavLst>
                                    </p:anim>
                                  </p:childTnLst>
                                </p:cTn>
                              </p:par>
                            </p:childTnLst>
                          </p:cTn>
                        </p:par>
                        <p:par>
                          <p:cTn id="33" fill="hold">
                            <p:stCondLst>
                              <p:cond delay="6250"/>
                            </p:stCondLst>
                            <p:childTnLst>
                              <p:par>
                                <p:cTn id="34" presetID="42"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625" y="134293"/>
            <a:ext cx="10396882" cy="714794"/>
          </a:xfrm>
        </p:spPr>
        <p:txBody>
          <a:bodyPr>
            <a:noAutofit/>
          </a:bodyPr>
          <a:lstStyle/>
          <a:p>
            <a:pPr algn="ctr"/>
            <a:r>
              <a:rPr lang="it-IT" sz="2800" dirty="0" smtClean="0">
                <a:latin typeface="Bernard MT Condensed" panose="02050806060905020404" pitchFamily="18" charset="0"/>
              </a:rPr>
              <a:t>numeri sulla MANIFESTAZIONE « sagra E gioco DEL MAIORCHINO» </a:t>
            </a:r>
            <a:endParaRPr lang="it-IT" sz="2800" dirty="0">
              <a:latin typeface="Bernard MT Condensed" panose="02050806060905020404" pitchFamily="18" charset="0"/>
            </a:endParaRPr>
          </a:p>
        </p:txBody>
      </p:sp>
      <p:graphicFrame>
        <p:nvGraphicFramePr>
          <p:cNvPr id="6" name="Segnaposto contenuto 5"/>
          <p:cNvGraphicFramePr>
            <a:graphicFrameLocks noGrp="1"/>
          </p:cNvGraphicFramePr>
          <p:nvPr>
            <p:ph sz="quarter" idx="13"/>
            <p:extLst>
              <p:ext uri="{D42A27DB-BD31-4B8C-83A1-F6EECF244321}">
                <p14:modId xmlns:p14="http://schemas.microsoft.com/office/powerpoint/2010/main" val="3089933732"/>
              </p:ext>
            </p:extLst>
          </p:nvPr>
        </p:nvGraphicFramePr>
        <p:xfrm>
          <a:off x="683625" y="849087"/>
          <a:ext cx="3905794" cy="211618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co 9"/>
          <p:cNvGraphicFramePr/>
          <p:nvPr>
            <p:extLst>
              <p:ext uri="{D42A27DB-BD31-4B8C-83A1-F6EECF244321}">
                <p14:modId xmlns:p14="http://schemas.microsoft.com/office/powerpoint/2010/main" val="3004296484"/>
              </p:ext>
            </p:extLst>
          </p:nvPr>
        </p:nvGraphicFramePr>
        <p:xfrm>
          <a:off x="6087291" y="974617"/>
          <a:ext cx="4599004" cy="2116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Grafico 4"/>
          <p:cNvGraphicFramePr/>
          <p:nvPr>
            <p:extLst>
              <p:ext uri="{D42A27DB-BD31-4B8C-83A1-F6EECF244321}">
                <p14:modId xmlns:p14="http://schemas.microsoft.com/office/powerpoint/2010/main" val="1863108557"/>
              </p:ext>
            </p:extLst>
          </p:nvPr>
        </p:nvGraphicFramePr>
        <p:xfrm>
          <a:off x="3944983" y="3090799"/>
          <a:ext cx="3148148" cy="23933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62308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1000"/>
                                        <p:tgtEl>
                                          <p:spTgt spid="10"/>
                                        </p:tgtEl>
                                      </p:cBhvr>
                                    </p:animEffect>
                                  </p:childTnLst>
                                </p:cTn>
                              </p:par>
                            </p:childTnLst>
                          </p:cTn>
                        </p:par>
                        <p:par>
                          <p:cTn id="20" fill="hold">
                            <p:stCondLst>
                              <p:cond delay="3000"/>
                            </p:stCondLst>
                            <p:childTnLst>
                              <p:par>
                                <p:cTn id="21" presetID="2" presetClass="entr" presetSubtype="4"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ppt_x"/>
                                          </p:val>
                                        </p:tav>
                                        <p:tav tm="100000">
                                          <p:val>
                                            <p:strVal val="#ppt_x"/>
                                          </p:val>
                                        </p:tav>
                                      </p:tavLst>
                                    </p:anim>
                                    <p:anim calcmode="lin" valueType="num">
                                      <p:cBhvr additive="base">
                                        <p:cTn id="2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Graphic spid="10" grpId="0">
        <p:bldAsOne/>
      </p:bldGraphic>
      <p:bldGraphic spid="5"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108268" y="178479"/>
            <a:ext cx="3553097" cy="930369"/>
          </a:xfrm>
        </p:spPr>
        <p:txBody>
          <a:bodyPr>
            <a:normAutofit/>
          </a:bodyPr>
          <a:lstStyle/>
          <a:p>
            <a:pPr algn="ctr"/>
            <a:r>
              <a:rPr lang="it-IT" sz="3200" dirty="0" smtClean="0">
                <a:latin typeface="Bernard MT Condensed" panose="02050806060905020404" pitchFamily="18" charset="0"/>
              </a:rPr>
              <a:t>Il progetto tocatì</a:t>
            </a:r>
            <a:endParaRPr lang="it-IT" sz="3200" dirty="0">
              <a:latin typeface="Bernard MT Condensed" panose="02050806060905020404" pitchFamily="18" charset="0"/>
            </a:endParaRPr>
          </a:p>
        </p:txBody>
      </p:sp>
      <p:sp>
        <p:nvSpPr>
          <p:cNvPr id="3" name="Segnaposto contenuto 2"/>
          <p:cNvSpPr>
            <a:spLocks noGrp="1"/>
          </p:cNvSpPr>
          <p:nvPr>
            <p:ph sz="quarter" idx="13"/>
          </p:nvPr>
        </p:nvSpPr>
        <p:spPr>
          <a:xfrm>
            <a:off x="206655" y="510763"/>
            <a:ext cx="7145950" cy="2179063"/>
          </a:xfrm>
        </p:spPr>
        <p:txBody>
          <a:bodyPr>
            <a:normAutofit/>
          </a:bodyPr>
          <a:lstStyle/>
          <a:p>
            <a:pPr marL="0" indent="0">
              <a:buNone/>
            </a:pPr>
            <a:r>
              <a:rPr lang="it-IT" b="1" i="1" dirty="0" smtClean="0">
                <a:solidFill>
                  <a:schemeClr val="accent3">
                    <a:lumMod val="50000"/>
                  </a:schemeClr>
                </a:solidFill>
                <a:latin typeface="Calibri" panose="020F0502020204030204" pitchFamily="34" charset="0"/>
                <a:cs typeface="Calibri" panose="020F0502020204030204" pitchFamily="34" charset="0"/>
              </a:rPr>
              <a:t>Che cos’è il tocatì?</a:t>
            </a:r>
          </a:p>
          <a:p>
            <a:pPr>
              <a:buFont typeface="Wingdings" panose="05000000000000000000" pitchFamily="2" charset="2"/>
              <a:buChar char="v"/>
            </a:pPr>
            <a:r>
              <a:rPr lang="it-IT" sz="1600" b="1" i="1" dirty="0" smtClean="0">
                <a:solidFill>
                  <a:schemeClr val="tx1">
                    <a:lumMod val="95000"/>
                    <a:lumOff val="5000"/>
                  </a:schemeClr>
                </a:solidFill>
                <a:latin typeface="Calibri" panose="020F0502020204030204" pitchFamily="34" charset="0"/>
                <a:cs typeface="Calibri" panose="020F0502020204030204" pitchFamily="34" charset="0"/>
              </a:rPr>
              <a:t>Il tocatì ,ovvero, </a:t>
            </a:r>
            <a:r>
              <a:rPr lang="it-IT" sz="1800" b="1" i="1" dirty="0" smtClean="0">
                <a:solidFill>
                  <a:schemeClr val="tx1">
                    <a:lumMod val="95000"/>
                    <a:lumOff val="5000"/>
                  </a:schemeClr>
                </a:solidFill>
                <a:latin typeface="Calibri" panose="020F0502020204030204" pitchFamily="34" charset="0"/>
                <a:cs typeface="Calibri" panose="020F0502020204030204" pitchFamily="34" charset="0"/>
              </a:rPr>
              <a:t>il</a:t>
            </a:r>
            <a:r>
              <a:rPr lang="it-IT" sz="1600" b="1" i="1" dirty="0" smtClean="0">
                <a:solidFill>
                  <a:schemeClr val="tx1">
                    <a:lumMod val="95000"/>
                    <a:lumOff val="5000"/>
                  </a:schemeClr>
                </a:solidFill>
                <a:latin typeface="Calibri" panose="020F0502020204030204" pitchFamily="34" charset="0"/>
                <a:cs typeface="Calibri" panose="020F0502020204030204" pitchFamily="34" charset="0"/>
              </a:rPr>
              <a:t> festival internazionale dei giochi in strada ha come suo obbiettivo la costruzione di una rete italiana per la salvaguardia del patrimonio ludico tradizionale  basata sullo scambio di pratiche ed esperienze locali .</a:t>
            </a:r>
          </a:p>
        </p:txBody>
      </p:sp>
      <p:sp>
        <p:nvSpPr>
          <p:cNvPr id="4" name="CasellaDiTesto 3"/>
          <p:cNvSpPr txBox="1"/>
          <p:nvPr/>
        </p:nvSpPr>
        <p:spPr>
          <a:xfrm>
            <a:off x="188258" y="2689826"/>
            <a:ext cx="4990012" cy="1200329"/>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it-IT" b="1" i="1" dirty="0" smtClean="0">
                <a:latin typeface="Calibri" panose="020F0502020204030204" pitchFamily="34" charset="0"/>
                <a:cs typeface="Calibri" panose="020F0502020204030204" pitchFamily="34" charset="0"/>
              </a:rPr>
              <a:t>Un ruolo principale nella creazione di questa rete è svolto dalle comunità ludiche italiane (14) che hanno il compito di raccontare e rappresentare i loro giochi tradizionali.</a:t>
            </a:r>
            <a:endParaRPr lang="it-IT" b="1" i="1" dirty="0">
              <a:latin typeface="Calibri" panose="020F0502020204030204" pitchFamily="34" charset="0"/>
              <a:cs typeface="Calibri" panose="020F0502020204030204" pitchFamily="34" charset="0"/>
            </a:endParaRPr>
          </a:p>
        </p:txBody>
      </p:sp>
      <p:sp>
        <p:nvSpPr>
          <p:cNvPr id="5" name="CasellaDiTesto 4"/>
          <p:cNvSpPr txBox="1"/>
          <p:nvPr/>
        </p:nvSpPr>
        <p:spPr>
          <a:xfrm>
            <a:off x="188258" y="4042398"/>
            <a:ext cx="4990012" cy="1477328"/>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it-IT" b="1" i="1" dirty="0" smtClean="0">
                <a:latin typeface="Calibri" panose="020F0502020204030204" pitchFamily="34" charset="0"/>
                <a:cs typeface="Calibri" panose="020F0502020204030204" pitchFamily="34" charset="0"/>
              </a:rPr>
              <a:t>Il progetto prevede una stretta collaborazione tra AGA (Associazione Giochi Antichi), MiBACT, SIMBDEA, UNPLI, Regione Veneto, Comune di Verona  e diverse Università e cattedre UNESCO italiane.</a:t>
            </a:r>
            <a:endParaRPr lang="it-IT" b="1" i="1" dirty="0">
              <a:latin typeface="Calibri" panose="020F0502020204030204" pitchFamily="34" charset="0"/>
              <a:cs typeface="Calibri" panose="020F0502020204030204" pitchFamily="34" charset="0"/>
            </a:endParaRP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2751" y="546980"/>
            <a:ext cx="2198426" cy="847306"/>
          </a:xfrm>
          <a:prstGeom prst="rect">
            <a:avLst/>
          </a:prstGeom>
        </p:spPr>
      </p:pic>
      <p:pic>
        <p:nvPicPr>
          <p:cNvPr id="7" name="Immagine 6"/>
          <p:cNvPicPr>
            <a:picLocks noChangeAspect="1"/>
          </p:cNvPicPr>
          <p:nvPr/>
        </p:nvPicPr>
        <p:blipFill>
          <a:blip r:embed="rId3"/>
          <a:stretch>
            <a:fillRect/>
          </a:stretch>
        </p:blipFill>
        <p:spPr>
          <a:xfrm>
            <a:off x="5035008" y="2224968"/>
            <a:ext cx="3471973" cy="2417370"/>
          </a:xfrm>
          <a:prstGeom prst="rect">
            <a:avLst/>
          </a:prstGeom>
        </p:spPr>
      </p:pic>
      <p:pic>
        <p:nvPicPr>
          <p:cNvPr id="10" name="Immagine 9"/>
          <p:cNvPicPr>
            <a:picLocks noChangeAspect="1"/>
          </p:cNvPicPr>
          <p:nvPr/>
        </p:nvPicPr>
        <p:blipFill>
          <a:blip r:embed="rId4"/>
          <a:stretch>
            <a:fillRect/>
          </a:stretch>
        </p:blipFill>
        <p:spPr>
          <a:xfrm>
            <a:off x="8614559" y="3784355"/>
            <a:ext cx="2898250" cy="17353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magine 10"/>
          <p:cNvPicPr>
            <a:picLocks noChangeAspect="1"/>
          </p:cNvPicPr>
          <p:nvPr/>
        </p:nvPicPr>
        <p:blipFill>
          <a:blip r:embed="rId5"/>
          <a:stretch>
            <a:fillRect/>
          </a:stretch>
        </p:blipFill>
        <p:spPr>
          <a:xfrm>
            <a:off x="8614558" y="1600294"/>
            <a:ext cx="2898251" cy="19314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5328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1" presetClass="entr" presetSubtype="1"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heel(1)">
                                      <p:cBhvr>
                                        <p:cTn id="35" dur="1500"/>
                                        <p:tgtEl>
                                          <p:spTgt spid="6"/>
                                        </p:tgtEl>
                                      </p:cBhvr>
                                    </p:animEffect>
                                  </p:childTnLst>
                                </p:cTn>
                              </p:par>
                            </p:childTnLst>
                          </p:cTn>
                        </p:par>
                        <p:par>
                          <p:cTn id="36" fill="hold">
                            <p:stCondLst>
                              <p:cond delay="6500"/>
                            </p:stCondLst>
                            <p:childTnLst>
                              <p:par>
                                <p:cTn id="37" presetID="22" presetClass="entr" presetSubtype="4"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1000"/>
                                        <p:tgtEl>
                                          <p:spTgt spid="11"/>
                                        </p:tgtEl>
                                      </p:cBhvr>
                                    </p:animEffect>
                                  </p:childTnLst>
                                </p:cTn>
                              </p:par>
                            </p:childTnLst>
                          </p:cTn>
                        </p:par>
                        <p:par>
                          <p:cTn id="40" fill="hold">
                            <p:stCondLst>
                              <p:cond delay="7500"/>
                            </p:stCondLst>
                            <p:childTnLst>
                              <p:par>
                                <p:cTn id="41" presetID="31"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fltVal val="0"/>
                                          </p:val>
                                        </p:tav>
                                        <p:tav tm="100000">
                                          <p:val>
                                            <p:strVal val="#ppt_w"/>
                                          </p:val>
                                        </p:tav>
                                      </p:tavLst>
                                    </p:anim>
                                    <p:anim calcmode="lin" valueType="num">
                                      <p:cBhvr>
                                        <p:cTn id="44" dur="1000" fill="hold"/>
                                        <p:tgtEl>
                                          <p:spTgt spid="7"/>
                                        </p:tgtEl>
                                        <p:attrNameLst>
                                          <p:attrName>ppt_h</p:attrName>
                                        </p:attrNameLst>
                                      </p:cBhvr>
                                      <p:tavLst>
                                        <p:tav tm="0">
                                          <p:val>
                                            <p:fltVal val="0"/>
                                          </p:val>
                                        </p:tav>
                                        <p:tav tm="100000">
                                          <p:val>
                                            <p:strVal val="#ppt_h"/>
                                          </p:val>
                                        </p:tav>
                                      </p:tavLst>
                                    </p:anim>
                                    <p:anim calcmode="lin" valueType="num">
                                      <p:cBhvr>
                                        <p:cTn id="45" dur="1000" fill="hold"/>
                                        <p:tgtEl>
                                          <p:spTgt spid="7"/>
                                        </p:tgtEl>
                                        <p:attrNameLst>
                                          <p:attrName>style.rotation</p:attrName>
                                        </p:attrNameLst>
                                      </p:cBhvr>
                                      <p:tavLst>
                                        <p:tav tm="0">
                                          <p:val>
                                            <p:fltVal val="90"/>
                                          </p:val>
                                        </p:tav>
                                        <p:tav tm="100000">
                                          <p:val>
                                            <p:fltVal val="0"/>
                                          </p:val>
                                        </p:tav>
                                      </p:tavLst>
                                    </p:anim>
                                    <p:animEffect transition="in" filter="fade">
                                      <p:cBhvr>
                                        <p:cTn id="46" dur="1000"/>
                                        <p:tgtEl>
                                          <p:spTgt spid="7"/>
                                        </p:tgtEl>
                                      </p:cBhvr>
                                    </p:animEffect>
                                  </p:childTnLst>
                                </p:cTn>
                              </p:par>
                            </p:childTnLst>
                          </p:cTn>
                        </p:par>
                        <p:par>
                          <p:cTn id="47" fill="hold">
                            <p:stCondLst>
                              <p:cond delay="8500"/>
                            </p:stCondLst>
                            <p:childTnLst>
                              <p:par>
                                <p:cTn id="48" presetID="31" presetClass="entr" presetSubtype="0" fill="hold" nodeType="after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1000" fill="hold"/>
                                        <p:tgtEl>
                                          <p:spTgt spid="10"/>
                                        </p:tgtEl>
                                        <p:attrNameLst>
                                          <p:attrName>ppt_w</p:attrName>
                                        </p:attrNameLst>
                                      </p:cBhvr>
                                      <p:tavLst>
                                        <p:tav tm="0">
                                          <p:val>
                                            <p:fltVal val="0"/>
                                          </p:val>
                                        </p:tav>
                                        <p:tav tm="100000">
                                          <p:val>
                                            <p:strVal val="#ppt_w"/>
                                          </p:val>
                                        </p:tav>
                                      </p:tavLst>
                                    </p:anim>
                                    <p:anim calcmode="lin" valueType="num">
                                      <p:cBhvr>
                                        <p:cTn id="51" dur="1000" fill="hold"/>
                                        <p:tgtEl>
                                          <p:spTgt spid="10"/>
                                        </p:tgtEl>
                                        <p:attrNameLst>
                                          <p:attrName>ppt_h</p:attrName>
                                        </p:attrNameLst>
                                      </p:cBhvr>
                                      <p:tavLst>
                                        <p:tav tm="0">
                                          <p:val>
                                            <p:fltVal val="0"/>
                                          </p:val>
                                        </p:tav>
                                        <p:tav tm="100000">
                                          <p:val>
                                            <p:strVal val="#ppt_h"/>
                                          </p:val>
                                        </p:tav>
                                      </p:tavLst>
                                    </p:anim>
                                    <p:anim calcmode="lin" valueType="num">
                                      <p:cBhvr>
                                        <p:cTn id="52" dur="1000" fill="hold"/>
                                        <p:tgtEl>
                                          <p:spTgt spid="10"/>
                                        </p:tgtEl>
                                        <p:attrNameLst>
                                          <p:attrName>style.rotation</p:attrName>
                                        </p:attrNameLst>
                                      </p:cBhvr>
                                      <p:tavLst>
                                        <p:tav tm="0">
                                          <p:val>
                                            <p:fltVal val="90"/>
                                          </p:val>
                                        </p:tav>
                                        <p:tav tm="100000">
                                          <p:val>
                                            <p:fltVal val="0"/>
                                          </p:val>
                                        </p:tav>
                                      </p:tavLst>
                                    </p:anim>
                                    <p:animEffect transition="in" filter="fade">
                                      <p:cBhvr>
                                        <p:cTn id="5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111034"/>
            <a:ext cx="10396882" cy="1151965"/>
          </a:xfrm>
        </p:spPr>
        <p:txBody>
          <a:bodyPr>
            <a:normAutofit/>
          </a:bodyPr>
          <a:lstStyle/>
          <a:p>
            <a:pPr algn="ctr"/>
            <a:r>
              <a:rPr lang="it-IT" sz="3200" dirty="0" smtClean="0">
                <a:latin typeface="Bernard MT Condensed" panose="02050806060905020404" pitchFamily="18" charset="0"/>
              </a:rPr>
              <a:t>La partecipazione della comunità del lancio del maiorchino</a:t>
            </a:r>
            <a:endParaRPr lang="it-IT" sz="3200" dirty="0">
              <a:latin typeface="Bernard MT Condensed" panose="02050806060905020404" pitchFamily="18" charset="0"/>
            </a:endParaRPr>
          </a:p>
        </p:txBody>
      </p:sp>
      <p:sp>
        <p:nvSpPr>
          <p:cNvPr id="4" name="CasellaDiTesto 3"/>
          <p:cNvSpPr txBox="1"/>
          <p:nvPr/>
        </p:nvSpPr>
        <p:spPr>
          <a:xfrm>
            <a:off x="777240" y="1262999"/>
            <a:ext cx="9927771" cy="3416320"/>
          </a:xfrm>
          <a:prstGeom prst="rect">
            <a:avLst/>
          </a:prstGeom>
          <a:noFill/>
        </p:spPr>
        <p:txBody>
          <a:bodyPr wrap="square" rtlCol="0">
            <a:spAutoFit/>
          </a:bodyPr>
          <a:lstStyle/>
          <a:p>
            <a:pPr marL="285750" indent="-285750">
              <a:buClr>
                <a:srgbClr val="C00000"/>
              </a:buClr>
              <a:buFont typeface="Wingdings" panose="05000000000000000000" pitchFamily="2" charset="2"/>
              <a:buChar char="v"/>
            </a:pPr>
            <a:r>
              <a:rPr lang="it-IT" b="1" i="1" dirty="0" smtClean="0">
                <a:latin typeface="Calibri" panose="020F0502020204030204" pitchFamily="34" charset="0"/>
                <a:cs typeface="Calibri" panose="020F0502020204030204" pitchFamily="34" charset="0"/>
              </a:rPr>
              <a:t>L’obiettivo generale dell’incontro è raccogliere e federare una rete di attori interessati a salvaguardare il patrimonio immateriale come strumento di trasmissione di memoria ed appartenenza, inclusione sociale, rispetto della diversità e dei diritti culturali. </a:t>
            </a:r>
          </a:p>
          <a:p>
            <a:endParaRPr lang="it-IT" dirty="0" smtClean="0">
              <a:latin typeface="Calibri" panose="020F0502020204030204" pitchFamily="34" charset="0"/>
              <a:cs typeface="Calibri" panose="020F0502020204030204" pitchFamily="34" charset="0"/>
            </a:endParaRPr>
          </a:p>
          <a:p>
            <a:pPr marL="285750" indent="-285750">
              <a:buClr>
                <a:srgbClr val="C00000"/>
              </a:buClr>
              <a:buFont typeface="Wingdings" panose="05000000000000000000" pitchFamily="2" charset="2"/>
              <a:buChar char="v"/>
            </a:pPr>
            <a:r>
              <a:rPr lang="it-IT" b="1" i="1" dirty="0">
                <a:latin typeface="Calibri" panose="020F0502020204030204" pitchFamily="34" charset="0"/>
                <a:cs typeface="Calibri" panose="020F0502020204030204" pitchFamily="34" charset="0"/>
              </a:rPr>
              <a:t>Ebbene si tra le 14 comunità vi è anche quella di Novara di Sicilia (uno dei primi comuni a partecipare al tocatì, prima del 2007)</a:t>
            </a:r>
          </a:p>
          <a:p>
            <a:endParaRPr lang="it-IT" dirty="0" smtClean="0">
              <a:latin typeface="Calibri" panose="020F0502020204030204" pitchFamily="34" charset="0"/>
              <a:cs typeface="Calibri" panose="020F0502020204030204" pitchFamily="34" charset="0"/>
            </a:endParaRPr>
          </a:p>
          <a:p>
            <a:endParaRPr lang="it-IT" dirty="0" smtClean="0">
              <a:latin typeface="Calibri" panose="020F0502020204030204" pitchFamily="34" charset="0"/>
              <a:cs typeface="Calibri" panose="020F0502020204030204" pitchFamily="34" charset="0"/>
            </a:endParaRPr>
          </a:p>
          <a:p>
            <a:endParaRPr lang="it-IT" dirty="0" smtClean="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a:p>
            <a:endParaRPr lang="it-IT" dirty="0" smtClean="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l="251" t="29617" r="-752" b="26912"/>
          <a:stretch/>
        </p:blipFill>
        <p:spPr>
          <a:xfrm>
            <a:off x="875211" y="3148149"/>
            <a:ext cx="3494314" cy="1907176"/>
          </a:xfrm>
          <a:prstGeom prst="rect">
            <a:avLst/>
          </a:prstGeom>
        </p:spPr>
      </p:pic>
      <p:sp>
        <p:nvSpPr>
          <p:cNvPr id="6" name="CasellaDiTesto 5"/>
          <p:cNvSpPr txBox="1"/>
          <p:nvPr/>
        </p:nvSpPr>
        <p:spPr>
          <a:xfrm>
            <a:off x="1126671" y="5055325"/>
            <a:ext cx="2991394" cy="523220"/>
          </a:xfrm>
          <a:prstGeom prst="rect">
            <a:avLst/>
          </a:prstGeom>
          <a:noFill/>
        </p:spPr>
        <p:txBody>
          <a:bodyPr wrap="square" rtlCol="0">
            <a:spAutoFit/>
          </a:bodyPr>
          <a:lstStyle/>
          <a:p>
            <a:pPr algn="ctr"/>
            <a:r>
              <a:rPr lang="it-IT" sz="1400" dirty="0" smtClean="0">
                <a:latin typeface="Calibri" panose="020F0502020204030204" pitchFamily="34" charset="0"/>
                <a:cs typeface="Calibri" panose="020F0502020204030204" pitchFamily="34" charset="0"/>
              </a:rPr>
              <a:t>Verona , Sabato 18 – Domenica 19 novembre 2017</a:t>
            </a:r>
            <a:endParaRPr lang="it-IT" sz="1400" dirty="0">
              <a:latin typeface="Calibri" panose="020F0502020204030204" pitchFamily="34" charset="0"/>
              <a:cs typeface="Calibri" panose="020F0502020204030204" pitchFamily="34" charset="0"/>
            </a:endParaRPr>
          </a:p>
        </p:txBody>
      </p:sp>
      <p:pic>
        <p:nvPicPr>
          <p:cNvPr id="3" name="Immagine 2"/>
          <p:cNvPicPr>
            <a:picLocks noChangeAspect="1"/>
          </p:cNvPicPr>
          <p:nvPr/>
        </p:nvPicPr>
        <p:blipFill>
          <a:blip r:embed="rId3"/>
          <a:stretch>
            <a:fillRect/>
          </a:stretch>
        </p:blipFill>
        <p:spPr>
          <a:xfrm>
            <a:off x="6159136" y="2855643"/>
            <a:ext cx="3063241" cy="2235729"/>
          </a:xfrm>
          <a:prstGeom prst="rect">
            <a:avLst/>
          </a:prstGeom>
        </p:spPr>
      </p:pic>
      <p:sp>
        <p:nvSpPr>
          <p:cNvPr id="7" name="CasellaDiTesto 6"/>
          <p:cNvSpPr txBox="1"/>
          <p:nvPr/>
        </p:nvSpPr>
        <p:spPr>
          <a:xfrm>
            <a:off x="6518366" y="5055325"/>
            <a:ext cx="2325188" cy="523220"/>
          </a:xfrm>
          <a:prstGeom prst="rect">
            <a:avLst/>
          </a:prstGeom>
          <a:noFill/>
        </p:spPr>
        <p:txBody>
          <a:bodyPr wrap="square" rtlCol="0">
            <a:spAutoFit/>
          </a:bodyPr>
          <a:lstStyle/>
          <a:p>
            <a:pPr algn="ctr"/>
            <a:r>
              <a:rPr lang="it-IT" sz="1400" dirty="0" smtClean="0">
                <a:latin typeface="Calibri" panose="020F0502020204030204" pitchFamily="34" charset="0"/>
                <a:cs typeface="Calibri" panose="020F0502020204030204" pitchFamily="34" charset="0"/>
              </a:rPr>
              <a:t>Tocati’ nel territorio di Verona—Università di Verona</a:t>
            </a:r>
            <a:endParaRPr lang="it-IT"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11713087"/>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1000"/>
                                        <p:tgtEl>
                                          <p:spTgt spid="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1000"/>
                                        <p:tgtEl>
                                          <p:spTgt spid="6"/>
                                        </p:tgtEl>
                                      </p:cBhvr>
                                    </p:animEffect>
                                  </p:childTnLst>
                                </p:cTn>
                              </p:par>
                            </p:childTnLst>
                          </p:cTn>
                        </p:par>
                        <p:par>
                          <p:cTn id="21" fill="hold">
                            <p:stCondLst>
                              <p:cond delay="3000"/>
                            </p:stCondLst>
                            <p:childTnLst>
                              <p:par>
                                <p:cTn id="22" presetID="18" presetClass="entr" presetSubtype="12"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trips(downLeft)">
                                      <p:cBhvr>
                                        <p:cTn id="24" dur="1000"/>
                                        <p:tgtEl>
                                          <p:spTgt spid="3"/>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strips(downLef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vento">
  <a:themeElements>
    <a:clrScheme name="Evento">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Evento">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vento">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TM04033927[[fn=Evento]]</Template>
  <TotalTime>615</TotalTime>
  <Words>383</Words>
  <Application>Microsoft Office PowerPoint</Application>
  <PresentationFormat>Widescreen</PresentationFormat>
  <Paragraphs>35</Paragraphs>
  <Slides>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vt:i4>
      </vt:variant>
    </vt:vector>
  </HeadingPairs>
  <TitlesOfParts>
    <vt:vector size="11" baseType="lpstr">
      <vt:lpstr>Arial</vt:lpstr>
      <vt:lpstr>Bernard MT Condensed</vt:lpstr>
      <vt:lpstr>Calibri</vt:lpstr>
      <vt:lpstr>Impact</vt:lpstr>
      <vt:lpstr>Wingdings</vt:lpstr>
      <vt:lpstr>Evento</vt:lpstr>
      <vt:lpstr>Sagra e torneo del maiorchino di Novara di Sicilia</vt:lpstr>
      <vt:lpstr>Organizzazione della sagra</vt:lpstr>
      <vt:lpstr>numeri sulla MANIFESTAZIONE « sagra E gioco DEL MAIORCHINO» </vt:lpstr>
      <vt:lpstr>Il progetto tocatì</vt:lpstr>
      <vt:lpstr>La partecipazione della comunità del lancio del maiorchino</vt:lpstr>
    </vt:vector>
  </TitlesOfParts>
  <Company>Privato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sagra del maiorchino</dc:title>
  <dc:creator>Pc_acer003</dc:creator>
  <cp:lastModifiedBy>Pc_acer003</cp:lastModifiedBy>
  <cp:revision>54</cp:revision>
  <dcterms:created xsi:type="dcterms:W3CDTF">2018-02-16T08:29:05Z</dcterms:created>
  <dcterms:modified xsi:type="dcterms:W3CDTF">2018-03-01T08:40:13Z</dcterms:modified>
</cp:coreProperties>
</file>